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11"/>
  </p:notesMasterIdLst>
  <p:handoutMasterIdLst>
    <p:handoutMasterId r:id="rId12"/>
  </p:handoutMasterIdLst>
  <p:sldIdLst>
    <p:sldId id="2147479566" r:id="rId5"/>
    <p:sldId id="782" r:id="rId6"/>
    <p:sldId id="2147479567" r:id="rId7"/>
    <p:sldId id="2147479568" r:id="rId8"/>
    <p:sldId id="2147479569" r:id="rId9"/>
    <p:sldId id="2147479559" r:id="rId10"/>
  </p:sldIdLst>
  <p:sldSz cx="12192000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Segoe Sans Text" pitchFamily="2" charset="0"/>
      <p:regular r:id="rId17"/>
      <p:bold r:id="rId18"/>
      <p:italic r:id="rId19"/>
      <p:boldItalic r:id="rId20"/>
    </p:embeddedFont>
    <p:embeddedFont>
      <p:font typeface="Segoe Sans Text Semibold" pitchFamily="2" charset="0"/>
      <p:bold r:id="rId21"/>
      <p:bold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4F3F5"/>
    <a:srgbClr val="F4364C"/>
    <a:srgbClr val="C03BC4"/>
    <a:srgbClr val="E8E6DF"/>
    <a:srgbClr val="F0F0F0"/>
    <a:srgbClr val="8C8279"/>
    <a:srgbClr val="FFB900"/>
    <a:srgbClr val="091F2C"/>
    <a:srgbClr val="2A4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y Ibrani" userId="f5f753ec-c947-41ea-9b05-690996335632" providerId="ADAL" clId="{DF143137-7123-47DD-BFC2-8D7B9F04321B}"/>
    <pc:docChg chg="custSel modSld sldOrd">
      <pc:chgData name="Beny Ibrani" userId="f5f753ec-c947-41ea-9b05-690996335632" providerId="ADAL" clId="{DF143137-7123-47DD-BFC2-8D7B9F04321B}" dt="2026-01-14T23:17:23.406" v="2"/>
      <pc:docMkLst>
        <pc:docMk/>
      </pc:docMkLst>
      <pc:sldChg chg="delSp mod ord">
        <pc:chgData name="Beny Ibrani" userId="f5f753ec-c947-41ea-9b05-690996335632" providerId="ADAL" clId="{DF143137-7123-47DD-BFC2-8D7B9F04321B}" dt="2026-01-14T23:17:23.406" v="2"/>
        <pc:sldMkLst>
          <pc:docMk/>
          <pc:sldMk cId="198084530" sldId="2147479569"/>
        </pc:sldMkLst>
        <pc:picChg chg="del">
          <ac:chgData name="Beny Ibrani" userId="f5f753ec-c947-41ea-9b05-690996335632" providerId="ADAL" clId="{DF143137-7123-47DD-BFC2-8D7B9F04321B}" dt="2026-01-14T23:17:21.357" v="0" actId="478"/>
          <ac:picMkLst>
            <pc:docMk/>
            <pc:sldMk cId="198084530" sldId="2147479569"/>
            <ac:picMk id="7" creationId="{E6C35600-6666-9ED5-7BCF-0BB1AD8720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5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1/15/2026 6:15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1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1/15/2026 6:15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1/15/2026 6:15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5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B7EE0-D6B0-7BD5-6019-59187874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0A215-28C3-0818-72C2-532234DB8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07D2B8-4333-4F9D-DACD-10D6CA2E1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7C29E-3594-E3B4-BD5E-BA34DFC7E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BAA3C-CE4F-470E-A690-08E45653C59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35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1579971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5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09683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 userDrawn="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624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1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4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6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218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6414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691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325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0282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8351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108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686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5310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97834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31227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275901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4420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555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1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01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3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2" r:id="rId1"/>
    <p:sldLayoutId id="2147485512" r:id="rId2"/>
    <p:sldLayoutId id="2147485497" r:id="rId3"/>
    <p:sldLayoutId id="2147485523" r:id="rId4"/>
    <p:sldLayoutId id="2147485513" r:id="rId5"/>
    <p:sldLayoutId id="2147485524" r:id="rId6"/>
    <p:sldLayoutId id="2147485498" r:id="rId7"/>
    <p:sldLayoutId id="2147485514" r:id="rId8"/>
    <p:sldLayoutId id="2147485510" r:id="rId9"/>
    <p:sldLayoutId id="2147485515" r:id="rId10"/>
    <p:sldLayoutId id="2147485451" r:id="rId11"/>
    <p:sldLayoutId id="2147485503" r:id="rId12"/>
    <p:sldLayoutId id="2147485452" r:id="rId13"/>
    <p:sldLayoutId id="2147485453" r:id="rId14"/>
    <p:sldLayoutId id="2147485454" r:id="rId15"/>
    <p:sldLayoutId id="2147485455" r:id="rId16"/>
    <p:sldLayoutId id="2147485456" r:id="rId17"/>
    <p:sldLayoutId id="2147485457" r:id="rId18"/>
    <p:sldLayoutId id="2147485458" r:id="rId19"/>
    <p:sldLayoutId id="2147485459" r:id="rId20"/>
    <p:sldLayoutId id="2147485460" r:id="rId21"/>
    <p:sldLayoutId id="2147485461" r:id="rId22"/>
    <p:sldLayoutId id="2147485462" r:id="rId23"/>
    <p:sldLayoutId id="2147485463" r:id="rId24"/>
    <p:sldLayoutId id="2147485464" r:id="rId25"/>
    <p:sldLayoutId id="2147485465" r:id="rId26"/>
    <p:sldLayoutId id="2147485466" r:id="rId27"/>
    <p:sldLayoutId id="2147485467" r:id="rId28"/>
    <p:sldLayoutId id="2147485468" r:id="rId29"/>
    <p:sldLayoutId id="2147485469" r:id="rId30"/>
    <p:sldLayoutId id="2147485470" r:id="rId31"/>
    <p:sldLayoutId id="2147485471" r:id="rId32"/>
    <p:sldLayoutId id="2147485472" r:id="rId33"/>
    <p:sldLayoutId id="2147485473" r:id="rId34"/>
    <p:sldLayoutId id="2147485474" r:id="rId35"/>
    <p:sldLayoutId id="2147485475" r:id="rId36"/>
    <p:sldLayoutId id="2147485476" r:id="rId37"/>
    <p:sldLayoutId id="2147485477" r:id="rId38"/>
    <p:sldLayoutId id="2147485478" r:id="rId39"/>
    <p:sldLayoutId id="2147485479" r:id="rId40"/>
    <p:sldLayoutId id="2147485480" r:id="rId41"/>
    <p:sldLayoutId id="2147485481" r:id="rId42"/>
    <p:sldLayoutId id="2147485482" r:id="rId43"/>
    <p:sldLayoutId id="2147485483" r:id="rId44"/>
    <p:sldLayoutId id="2147485484" r:id="rId45"/>
    <p:sldLayoutId id="2147485485" r:id="rId46"/>
    <p:sldLayoutId id="2147485486" r:id="rId47"/>
    <p:sldLayoutId id="2147485487" r:id="rId48"/>
    <p:sldLayoutId id="2147485488" r:id="rId49"/>
    <p:sldLayoutId id="2147485490" r:id="rId50"/>
    <p:sldLayoutId id="2147485491" r:id="rId51"/>
    <p:sldLayoutId id="2147485516" r:id="rId52"/>
    <p:sldLayoutId id="2147485517" r:id="rId53"/>
    <p:sldLayoutId id="2147485525" r:id="rId54"/>
    <p:sldLayoutId id="2147485499" r:id="rId55"/>
    <p:sldLayoutId id="2147485518" r:id="rId56"/>
    <p:sldLayoutId id="2147485511" r:id="rId57"/>
    <p:sldLayoutId id="2147485519" r:id="rId58"/>
    <p:sldLayoutId id="2147485520" r:id="rId59"/>
    <p:sldLayoutId id="2147485521" r:id="rId60"/>
    <p:sldLayoutId id="2147485504" r:id="rId61"/>
    <p:sldLayoutId id="2147485505" r:id="rId62"/>
    <p:sldLayoutId id="2147485506" r:id="rId63"/>
    <p:sldLayoutId id="2147485507" r:id="rId64"/>
    <p:sldLayoutId id="2147485508" r:id="rId65"/>
    <p:sldLayoutId id="2147485509" r:id="rId66"/>
    <p:sldLayoutId id="2147485522" r:id="rId67"/>
    <p:sldLayoutId id="2147485493" r:id="rId68"/>
    <p:sldLayoutId id="2147485494" r:id="rId69"/>
    <p:sldLayoutId id="2147485495" r:id="rId70"/>
    <p:sldLayoutId id="2147485496" r:id="rId71"/>
    <p:sldLayoutId id="2147485582" r:id="rId7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8DEE-2D0B-3912-8276-F7CE6D96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70"/>
            <a:ext cx="8368414" cy="1231106"/>
          </a:xfrm>
        </p:spPr>
        <p:txBody>
          <a:bodyPr/>
          <a:lstStyle/>
          <a:p>
            <a:r>
              <a:rPr lang="en-US"/>
              <a:t>AKS Workload Deployment using </a:t>
            </a:r>
            <a:r>
              <a:rPr lang="en-US" err="1"/>
              <a:t>Github</a:t>
            </a:r>
            <a:r>
              <a:rPr lang="en-US"/>
              <a:t>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4B0AB-09DA-0DFB-7305-C5AEA247F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4978400" cy="738664"/>
          </a:xfrm>
        </p:spPr>
        <p:txBody>
          <a:bodyPr/>
          <a:lstStyle/>
          <a:p>
            <a:r>
              <a:rPr lang="en-US"/>
              <a:t>Beny Ibrani</a:t>
            </a:r>
          </a:p>
          <a:p>
            <a:r>
              <a:rPr lang="en-US"/>
              <a:t>Sr. Infrastructure Solution Engineer</a:t>
            </a:r>
          </a:p>
          <a:p>
            <a:r>
              <a:rPr lang="en-US"/>
              <a:t>benyibrani@microsoft.com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5712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3C938-BD45-1922-BBEE-09C1FF3D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AEDA-E82F-3363-59EA-67FEC247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4A8845-64D2-D91E-5A35-2678B9B784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7586" y="1479705"/>
            <a:ext cx="5593576" cy="2977738"/>
          </a:xfrm>
        </p:spPr>
        <p:txBody>
          <a:bodyPr/>
          <a:lstStyle/>
          <a:p>
            <a:pPr rtl="0" fontAlgn="ctr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/>
              <a:t>Use Case</a:t>
            </a:r>
          </a:p>
          <a:p>
            <a:pPr rtl="0" fontAlgn="ctr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/>
              <a:t>Architecture</a:t>
            </a:r>
          </a:p>
          <a:p>
            <a:pPr rtl="0" fontAlgn="ctr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/>
              <a:t>Demo</a:t>
            </a:r>
          </a:p>
          <a:p>
            <a:pPr marL="0" marR="0">
              <a:spcBef>
                <a:spcPts val="0"/>
              </a:spcBef>
              <a:spcAft>
                <a:spcPts val="300"/>
              </a:spcAft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73196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599135-7A47-20E9-5BFC-7A190BA1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</a:t>
            </a:r>
            <a:endParaRPr lang="en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A07F9-4E3B-F42C-FD1C-3877CB129F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581" y="1312436"/>
            <a:ext cx="11018838" cy="4912114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>
                <a:cs typeface="Segoe UI"/>
              </a:rPr>
              <a:t>This </a:t>
            </a:r>
            <a:r>
              <a:rPr lang="en-US">
                <a:solidFill>
                  <a:schemeClr val="tx2"/>
                </a:solidFill>
                <a:cs typeface="Segoe UI"/>
              </a:rPr>
              <a:t>demo shows how a retail team </a:t>
            </a:r>
            <a:r>
              <a:rPr lang="en-US">
                <a:cs typeface="Segoe UI"/>
              </a:rPr>
              <a:t>can ship features faster and safer by containerizing a simple Node.js e‑commerce app and automating the path to production: developers commit to </a:t>
            </a:r>
            <a:r>
              <a:rPr lang="en-US">
                <a:solidFill>
                  <a:schemeClr val="tx2"/>
                </a:solidFill>
                <a:cs typeface="Segoe UI"/>
              </a:rPr>
              <a:t>GitHub, GitHub Actions </a:t>
            </a:r>
            <a:r>
              <a:rPr lang="en-US">
                <a:cs typeface="Segoe UI"/>
              </a:rPr>
              <a:t>builds the image, pushes it to </a:t>
            </a:r>
            <a:r>
              <a:rPr lang="en-US">
                <a:solidFill>
                  <a:schemeClr val="tx2"/>
                </a:solidFill>
                <a:cs typeface="Segoe UI"/>
              </a:rPr>
              <a:t>Azure Container Registry</a:t>
            </a:r>
            <a:r>
              <a:rPr lang="en-US">
                <a:cs typeface="Segoe UI"/>
              </a:rPr>
              <a:t>, and deploys to </a:t>
            </a:r>
            <a:r>
              <a:rPr lang="en-US">
                <a:solidFill>
                  <a:schemeClr val="tx2"/>
                </a:solidFill>
                <a:cs typeface="Segoe UI"/>
              </a:rPr>
              <a:t>Azure Kubernetes Service </a:t>
            </a:r>
            <a:r>
              <a:rPr lang="en-US">
                <a:cs typeface="Segoe UI"/>
              </a:rPr>
              <a:t>behind an NGINX Ingress so customers always reach the latest version (tag).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tx2"/>
                </a:solidFill>
                <a:cs typeface="Segoe UI"/>
              </a:rPr>
              <a:t>The included scripts provision a resource group, ACR, and a two‑node AKS cluster in Indonesia Central Region </a:t>
            </a:r>
            <a:r>
              <a:rPr lang="en-US">
                <a:cs typeface="Segoe UI"/>
              </a:rPr>
              <a:t>with secrets‑based configuration illustrating an end‑to‑end pipeline that elevates release velocity, reliability, and governance.</a:t>
            </a:r>
            <a:endParaRPr lang="en-ID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727520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7A7C-97C0-0B09-9FB1-CA558B96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42291"/>
            <a:ext cx="11018520" cy="553998"/>
          </a:xfrm>
        </p:spPr>
        <p:txBody>
          <a:bodyPr/>
          <a:lstStyle/>
          <a:p>
            <a:r>
              <a:rPr lang="en-US"/>
              <a:t>Architecture</a:t>
            </a:r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6155F-1BB9-3196-D9F1-181ED1A24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9" y="1268979"/>
            <a:ext cx="11067368" cy="493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585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9772C7-A2E4-B8F4-29EA-A33D7A7A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8999"/>
            <a:ext cx="6460434" cy="723756"/>
          </a:xfrm>
        </p:spPr>
        <p:txBody>
          <a:bodyPr/>
          <a:lstStyle/>
          <a:p>
            <a:pPr algn="ctr"/>
            <a:r>
              <a:rPr lang="en-US"/>
              <a:t>DEMO CODE</a:t>
            </a:r>
            <a:br>
              <a:rPr lang="en-US"/>
            </a:br>
            <a:br>
              <a:rPr lang="en-US" sz="2400"/>
            </a:b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0845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29FEA7-AE9D-BBB7-3508-EC54BB69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364C13-D475-686B-0825-26CE5FA468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Beny Ibrani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3480A5-1015-A8DE-72BB-B16CFA8FA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benyibrani@microsoft.com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0512953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60B212F0E952408309990AE4D6ACC6" ma:contentTypeVersion="20" ma:contentTypeDescription="Create a new document." ma:contentTypeScope="" ma:versionID="ea967a45cbe1ce2aded957437c759fae">
  <xsd:schema xmlns:xsd="http://www.w3.org/2001/XMLSchema" xmlns:xs="http://www.w3.org/2001/XMLSchema" xmlns:p="http://schemas.microsoft.com/office/2006/metadata/properties" xmlns:ns1="http://schemas.microsoft.com/sharepoint/v3" xmlns:ns2="cdd38494-5903-4333-a69a-79d022983c65" xmlns:ns3="5c3c1cd2-ba55-432d-ac16-6462ff2bad0c" targetNamespace="http://schemas.microsoft.com/office/2006/metadata/properties" ma:root="true" ma:fieldsID="0ab757bb4f43bf12c53c6f38a5cae2e5" ns1:_="" ns2:_="" ns3:_="">
    <xsd:import namespace="http://schemas.microsoft.com/sharepoint/v3"/>
    <xsd:import namespace="cdd38494-5903-4333-a69a-79d022983c65"/>
    <xsd:import namespace="5c3c1cd2-ba55-432d-ac16-6462ff2bad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Workload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d38494-5903-4333-a69a-79d022983c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Workload" ma:index="24" nillable="true" ma:displayName="Workload" ma:format="Dropdown" ma:internalName="Workload">
      <xsd:simpleType>
        <xsd:restriction base="dms:Choice">
          <xsd:enumeration value="Infrastructure"/>
          <xsd:enumeration value="App Inno"/>
          <xsd:enumeration value="Data &amp; AI"/>
        </xsd:restriction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3c1cd2-ba55-432d-ac16-6462ff2bad0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dca6f88-4d0b-457e-b3dc-071099d5a339}" ma:internalName="TaxCatchAll" ma:showField="CatchAllData" ma:web="5c3c1cd2-ba55-432d-ac16-6462ff2bad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5c3c1cd2-ba55-432d-ac16-6462ff2bad0c" xsi:nil="true"/>
    <lcf76f155ced4ddcb4097134ff3c332f xmlns="cdd38494-5903-4333-a69a-79d022983c65">
      <Terms xmlns="http://schemas.microsoft.com/office/infopath/2007/PartnerControls"/>
    </lcf76f155ced4ddcb4097134ff3c332f>
    <SharedWithUsers xmlns="5c3c1cd2-ba55-432d-ac16-6462ff2bad0c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Workload xmlns="cdd38494-5903-4333-a69a-79d022983c65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B6DD7-6BF8-4948-A474-D31905E09B15}">
  <ds:schemaRefs>
    <ds:schemaRef ds:uri="5c3c1cd2-ba55-432d-ac16-6462ff2bad0c"/>
    <ds:schemaRef ds:uri="cdd38494-5903-4333-a69a-79d022983c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5c3c1cd2-ba55-432d-ac16-6462ff2bad0c"/>
    <ds:schemaRef ds:uri="cdd38494-5903-4333-a69a-79d022983c6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1</TotalTime>
  <Words>182</Words>
  <Application>Microsoft Office PowerPoint</Application>
  <PresentationFormat>Widescreen</PresentationFormat>
  <Paragraphs>21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Wingdings</vt:lpstr>
      <vt:lpstr>Consolas</vt:lpstr>
      <vt:lpstr>Segoe Sans Text Semibold</vt:lpstr>
      <vt:lpstr>Segoe UI</vt:lpstr>
      <vt:lpstr>Segoe Sans Text</vt:lpstr>
      <vt:lpstr>Arial</vt:lpstr>
      <vt:lpstr>Azure 2023 Template</vt:lpstr>
      <vt:lpstr>AKS Workload Deployment using Github Action</vt:lpstr>
      <vt:lpstr>Agenda</vt:lpstr>
      <vt:lpstr>Use Case</vt:lpstr>
      <vt:lpstr>Architecture</vt:lpstr>
      <vt:lpstr>DEMO CODE  </vt:lpstr>
      <vt:lpstr>Thank you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Matthew Lally</dc:creator>
  <cp:keywords/>
  <dc:description/>
  <cp:lastModifiedBy>Beny Ibrani</cp:lastModifiedBy>
  <cp:revision>2</cp:revision>
  <cp:lastPrinted>2023-02-15T20:48:24Z</cp:lastPrinted>
  <dcterms:created xsi:type="dcterms:W3CDTF">2024-02-07T01:22:48Z</dcterms:created>
  <dcterms:modified xsi:type="dcterms:W3CDTF">2026-01-14T23:17:32Z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0x0101007660B212F0E952408309990AE4D6ACC6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diaServiceImageTags">
    <vt:lpwstr/>
  </property>
</Properties>
</file>